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2"/>
  </p:notesMasterIdLst>
  <p:sldIdLst>
    <p:sldId id="286" r:id="rId2"/>
    <p:sldId id="288" r:id="rId3"/>
    <p:sldId id="273" r:id="rId4"/>
    <p:sldId id="282" r:id="rId5"/>
    <p:sldId id="274" r:id="rId6"/>
    <p:sldId id="277" r:id="rId7"/>
    <p:sldId id="284" r:id="rId8"/>
    <p:sldId id="290" r:id="rId9"/>
    <p:sldId id="289" r:id="rId10"/>
    <p:sldId id="285" r:id="rId1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aura secker" initials="ls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679"/>
    <a:srgbClr val="0141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38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504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197595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80a4faa93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80a4faa93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28707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40054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864d2125ff_0_12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864d2125ff_0_12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7250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4">
  <p:cSld name="Custom layout 4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/>
          <p:nvPr/>
        </p:nvSpPr>
        <p:spPr>
          <a:xfrm>
            <a:off x="3047650" y="0"/>
            <a:ext cx="60963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oogle Shape;77;p17"/>
          <p:cNvGrpSpPr/>
          <p:nvPr/>
        </p:nvGrpSpPr>
        <p:grpSpPr>
          <a:xfrm>
            <a:off x="2" y="4713898"/>
            <a:ext cx="3047923" cy="429600"/>
            <a:chOff x="-73" y="4713898"/>
            <a:chExt cx="3047923" cy="429600"/>
          </a:xfrm>
        </p:grpSpPr>
        <p:sp>
          <p:nvSpPr>
            <p:cNvPr id="78" name="Google Shape;78;p17"/>
            <p:cNvSpPr/>
            <p:nvPr/>
          </p:nvSpPr>
          <p:spPr>
            <a:xfrm rot="-5400000">
              <a:off x="2452050" y="4547698"/>
              <a:ext cx="429600" cy="762000"/>
            </a:xfrm>
            <a:prstGeom prst="rtTriangle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7"/>
            <p:cNvSpPr/>
            <p:nvPr/>
          </p:nvSpPr>
          <p:spPr>
            <a:xfrm rot="-5400000">
              <a:off x="928119" y="4547698"/>
              <a:ext cx="429600" cy="762000"/>
            </a:xfrm>
            <a:prstGeom prst="rtTriangle">
              <a:avLst/>
            </a:pr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17"/>
            <p:cNvSpPr/>
            <p:nvPr/>
          </p:nvSpPr>
          <p:spPr>
            <a:xfrm rot="5400000" flipH="1">
              <a:off x="1689952" y="4547698"/>
              <a:ext cx="429600" cy="762000"/>
            </a:xfrm>
            <a:prstGeom prst="rtTriangle">
              <a:avLst/>
            </a:pr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17"/>
            <p:cNvSpPr/>
            <p:nvPr/>
          </p:nvSpPr>
          <p:spPr>
            <a:xfrm rot="5400000" flipH="1">
              <a:off x="166127" y="4547698"/>
              <a:ext cx="429600" cy="762000"/>
            </a:xfrm>
            <a:prstGeom prst="rtTriangle">
              <a:avLst/>
            </a:pr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" name="Google Shape;82;p17"/>
          <p:cNvSpPr txBox="1">
            <a:spLocks noGrp="1"/>
          </p:cNvSpPr>
          <p:nvPr>
            <p:ph type="title"/>
          </p:nvPr>
        </p:nvSpPr>
        <p:spPr>
          <a:xfrm>
            <a:off x="185350" y="679625"/>
            <a:ext cx="2683200" cy="1042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21212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21212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21212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21212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21212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21212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21212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21212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212121"/>
                </a:solidFill>
              </a:defRPr>
            </a:lvl9pPr>
          </a:lstStyle>
          <a:p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body" idx="1"/>
          </p:nvPr>
        </p:nvSpPr>
        <p:spPr>
          <a:xfrm>
            <a:off x="185350" y="1798300"/>
            <a:ext cx="2683200" cy="2540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1600"/>
              <a:buChar char="●"/>
              <a:defRPr sz="1600">
                <a:solidFill>
                  <a:srgbClr val="616161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16161"/>
              </a:buClr>
              <a:buSzPts val="1400"/>
              <a:buChar char="○"/>
              <a:defRPr sz="1400">
                <a:solidFill>
                  <a:srgbClr val="616161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16161"/>
              </a:buClr>
              <a:buSzPts val="1400"/>
              <a:buChar char="■"/>
              <a:defRPr sz="1400">
                <a:solidFill>
                  <a:srgbClr val="616161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16161"/>
              </a:buClr>
              <a:buSzPts val="1400"/>
              <a:buChar char="●"/>
              <a:defRPr sz="1400">
                <a:solidFill>
                  <a:srgbClr val="616161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16161"/>
              </a:buClr>
              <a:buSzPts val="1400"/>
              <a:buChar char="○"/>
              <a:defRPr sz="1400">
                <a:solidFill>
                  <a:srgbClr val="616161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16161"/>
              </a:buClr>
              <a:buSzPts val="1400"/>
              <a:buChar char="■"/>
              <a:defRPr sz="1400">
                <a:solidFill>
                  <a:srgbClr val="616161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16161"/>
              </a:buClr>
              <a:buSzPts val="1400"/>
              <a:buChar char="●"/>
              <a:defRPr sz="1400">
                <a:solidFill>
                  <a:srgbClr val="616161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16161"/>
              </a:buClr>
              <a:buSzPts val="1400"/>
              <a:buChar char="○"/>
              <a:defRPr sz="1400">
                <a:solidFill>
                  <a:srgbClr val="616161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616161"/>
              </a:buClr>
              <a:buSzPts val="1400"/>
              <a:buChar char="■"/>
              <a:defRPr sz="1400">
                <a:solidFill>
                  <a:srgbClr val="616161"/>
                </a:solidFill>
              </a:defRPr>
            </a:lvl9pPr>
          </a:lstStyle>
          <a:p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8795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442596" y="4526280"/>
            <a:ext cx="2169784" cy="274320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7332B432-ACDA-4023-A761-2BAB76577B62}" type="datetime1">
              <a:rPr lang="en-US" smtClean="0"/>
              <a:pPr/>
              <a:t>6/19/2020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4526280"/>
            <a:ext cx="4362450" cy="274320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543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bg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60" r:id="rId9"/>
    <p:sldLayoutId id="2147483661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hyperlink" Target="https://www.citykidsmagazine.co.uk/2020/06/03/anti-racist-books-for-kids/" TargetMode="External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hyperlink" Target="https://www.bbc.co.uk/newsround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subTitle" idx="1"/>
          </p:nvPr>
        </p:nvSpPr>
        <p:spPr>
          <a:xfrm>
            <a:off x="250228" y="2930871"/>
            <a:ext cx="8520600" cy="16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solidFill>
                  <a:schemeClr val="accent6">
                    <a:lumMod val="75000"/>
                  </a:schemeClr>
                </a:solidFill>
              </a:rPr>
              <a:t>What do you think this means</a:t>
            </a:r>
            <a:r>
              <a:rPr lang="en-GB" sz="2400" dirty="0" smtClean="0">
                <a:solidFill>
                  <a:schemeClr val="accent6">
                    <a:lumMod val="75000"/>
                  </a:schemeClr>
                </a:solidFill>
              </a:rPr>
              <a:t>?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2400" dirty="0">
              <a:solidFill>
                <a:schemeClr val="accent6">
                  <a:lumMod val="75000"/>
                </a:schemeClr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solidFill>
                  <a:schemeClr val="accent6">
                    <a:lumMod val="75000"/>
                  </a:schemeClr>
                </a:solidFill>
              </a:rPr>
              <a:t>Have you seen or heard anything recently about the Black Lives Matter Movement?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5186" y="164007"/>
            <a:ext cx="3022148" cy="28250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2223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00"/>
    </mc:Choice>
    <mc:Fallback>
      <p:transition spd="slow" advTm="9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1201" y="147277"/>
            <a:ext cx="7207623" cy="748841"/>
          </a:xfrm>
          <a:ln w="76200">
            <a:solidFill>
              <a:schemeClr val="bg1"/>
            </a:solidFill>
          </a:ln>
        </p:spPr>
        <p:txBody>
          <a:bodyPr/>
          <a:lstStyle/>
          <a:p>
            <a:pPr algn="ctr"/>
            <a:r>
              <a:rPr lang="en-GB" u="sng" dirty="0">
                <a:solidFill>
                  <a:schemeClr val="bg1"/>
                </a:solidFill>
              </a:rPr>
              <a:t>What you can do: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4860" y="1015006"/>
            <a:ext cx="8200305" cy="2351301"/>
          </a:xfrm>
          <a:ln w="76200">
            <a:solidFill>
              <a:schemeClr val="bg1"/>
            </a:solidFill>
          </a:ln>
        </p:spPr>
        <p:txBody>
          <a:bodyPr>
            <a:normAutofit fontScale="85000" lnSpcReduction="10000"/>
          </a:bodyPr>
          <a:lstStyle/>
          <a:p>
            <a:pPr marL="114300" indent="0" algn="ctr">
              <a:buNone/>
            </a:pPr>
            <a:r>
              <a:rPr lang="en-GB" sz="1900" b="1" u="sng" dirty="0" smtClean="0">
                <a:solidFill>
                  <a:schemeClr val="bg1"/>
                </a:solidFill>
              </a:rPr>
              <a:t>Your task. Choose from one of the following:</a:t>
            </a:r>
          </a:p>
          <a:p>
            <a:pPr marL="114300" indent="0" algn="ctr">
              <a:buNone/>
            </a:pPr>
            <a:endParaRPr lang="en-GB" sz="1900" b="1" u="sng" dirty="0" smtClean="0">
              <a:solidFill>
                <a:schemeClr val="bg1"/>
              </a:solidFill>
            </a:endParaRPr>
          </a:p>
          <a:p>
            <a:pPr algn="ctr"/>
            <a:r>
              <a:rPr lang="en-GB" sz="1900" b="1" dirty="0" smtClean="0">
                <a:solidFill>
                  <a:srgbClr val="002060"/>
                </a:solidFill>
              </a:rPr>
              <a:t>Research about important people in Black history. Is there somebody who from history that should have a statue made of them to go in the place of the Edward </a:t>
            </a:r>
            <a:r>
              <a:rPr lang="en-GB" sz="1900" b="1" dirty="0" err="1" smtClean="0">
                <a:solidFill>
                  <a:srgbClr val="002060"/>
                </a:solidFill>
              </a:rPr>
              <a:t>Colston</a:t>
            </a:r>
            <a:r>
              <a:rPr lang="en-GB" sz="1900" b="1" dirty="0" smtClean="0">
                <a:solidFill>
                  <a:srgbClr val="002060"/>
                </a:solidFill>
              </a:rPr>
              <a:t> statue? Describe why you have chosen this person. </a:t>
            </a:r>
          </a:p>
          <a:p>
            <a:pPr algn="ctr"/>
            <a:endParaRPr lang="en-GB" sz="1900" b="1" dirty="0">
              <a:solidFill>
                <a:srgbClr val="002060"/>
              </a:solidFill>
            </a:endParaRPr>
          </a:p>
          <a:p>
            <a:pPr algn="ctr"/>
            <a:r>
              <a:rPr lang="en-GB" sz="1900" b="1" dirty="0" smtClean="0">
                <a:solidFill>
                  <a:srgbClr val="002060"/>
                </a:solidFill>
              </a:rPr>
              <a:t>Think about what equality means to you. Create a design for a sculpture to represent equality that can go in the place of Edward </a:t>
            </a:r>
            <a:r>
              <a:rPr lang="en-GB" sz="1900" b="1" dirty="0" err="1" smtClean="0">
                <a:solidFill>
                  <a:srgbClr val="002060"/>
                </a:solidFill>
              </a:rPr>
              <a:t>Colstons</a:t>
            </a:r>
            <a:r>
              <a:rPr lang="en-GB" sz="1900" b="1" dirty="0" smtClean="0">
                <a:solidFill>
                  <a:srgbClr val="002060"/>
                </a:solidFill>
              </a:rPr>
              <a:t> statue.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9B4EE39-7F57-4D72-A739-67EA1D1E10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201" y="3485196"/>
            <a:ext cx="2829101" cy="15937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3BEA776-DB4F-4241-BAC6-DBB0E83AE5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6935" y="3532549"/>
            <a:ext cx="4018230" cy="1546374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70365" y="2168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2770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_20200618_17342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" t="35423" r="-56" b="37504"/>
          <a:stretch>
            <a:fillRect/>
          </a:stretch>
        </p:blipFill>
        <p:spPr>
          <a:xfrm>
            <a:off x="703566" y="277402"/>
            <a:ext cx="7637173" cy="429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770836"/>
      </p:ext>
    </p:extLst>
  </p:cSld>
  <p:clrMapOvr>
    <a:masterClrMapping/>
  </p:clrMapOvr>
  <p:transition spd="slow" advClick="0" advTm="5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717" y="1630678"/>
            <a:ext cx="4857750" cy="3698081"/>
          </a:xfrm>
          <a:ln w="76200"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en-GB" dirty="0" smtClean="0">
                <a:solidFill>
                  <a:schemeClr val="tx1"/>
                </a:solidFill>
              </a:rPr>
              <a:t>Do you recognise what this Newsround report is about? </a:t>
            </a:r>
          </a:p>
          <a:p>
            <a:endParaRPr lang="en-GB" dirty="0">
              <a:solidFill>
                <a:schemeClr val="tx1"/>
              </a:solidFill>
            </a:endParaRPr>
          </a:p>
          <a:p>
            <a:r>
              <a:rPr lang="en-GB" dirty="0" smtClean="0">
                <a:solidFill>
                  <a:schemeClr val="tx1"/>
                </a:solidFill>
              </a:rPr>
              <a:t>Have you heard about the Black Lives Matter movement?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8467" y="1368204"/>
            <a:ext cx="3612102" cy="2407091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94670" y="273844"/>
            <a:ext cx="609600" cy="6096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4554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0">
        <p:split orient="vert"/>
      </p:transition>
    </mc:Choice>
    <mc:Fallback>
      <p:transition spd="slow" advTm="4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02ADA3-C6C8-4836-A119-13CDFB354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1774" y="98026"/>
            <a:ext cx="8520600" cy="572700"/>
          </a:xfrm>
        </p:spPr>
        <p:txBody>
          <a:bodyPr/>
          <a:lstStyle/>
          <a:p>
            <a:r>
              <a:rPr lang="en-GB" b="1" u="sng" dirty="0">
                <a:solidFill>
                  <a:schemeClr val="accent6">
                    <a:lumMod val="75000"/>
                  </a:schemeClr>
                </a:solidFill>
              </a:rPr>
              <a:t>What’s been happening in Bristol?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C60BB47-3A1A-4527-9E64-6BE7DA2220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69847"/>
            <a:ext cx="8743437" cy="1266396"/>
          </a:xfrm>
        </p:spPr>
        <p:txBody>
          <a:bodyPr/>
          <a:lstStyle/>
          <a:p>
            <a:pPr algn="ctr"/>
            <a:r>
              <a:rPr lang="en-GB" sz="2000" b="1" dirty="0" smtClean="0">
                <a:solidFill>
                  <a:schemeClr val="accent6">
                    <a:lumMod val="75000"/>
                  </a:schemeClr>
                </a:solidFill>
              </a:rPr>
              <a:t>Why do you think protesters tore down the statue?</a:t>
            </a:r>
          </a:p>
          <a:p>
            <a:pPr marL="114300" indent="0" algn="ctr">
              <a:buNone/>
            </a:pPr>
            <a:endParaRPr lang="en-GB" sz="20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accent6">
                    <a:lumMod val="75000"/>
                  </a:schemeClr>
                </a:solidFill>
              </a:rPr>
              <a:t>How </a:t>
            </a:r>
            <a:r>
              <a:rPr lang="en-GB" sz="2000" b="1" dirty="0">
                <a:solidFill>
                  <a:schemeClr val="accent6">
                    <a:lumMod val="75000"/>
                  </a:schemeClr>
                </a:solidFill>
              </a:rPr>
              <a:t>do</a:t>
            </a:r>
            <a:r>
              <a:rPr lang="en-GB" sz="2000" b="1" u="sng" dirty="0">
                <a:solidFill>
                  <a:schemeClr val="accent6">
                    <a:lumMod val="75000"/>
                  </a:schemeClr>
                </a:solidFill>
              </a:rPr>
              <a:t> you </a:t>
            </a:r>
            <a:r>
              <a:rPr lang="en-GB" sz="2000" b="1" dirty="0">
                <a:solidFill>
                  <a:schemeClr val="accent6">
                    <a:lumMod val="75000"/>
                  </a:schemeClr>
                </a:solidFill>
              </a:rPr>
              <a:t>feel about the statue being torn down? Discuss with an adult at home.</a:t>
            </a:r>
          </a:p>
          <a:p>
            <a:endParaRPr lang="en-GB" sz="1400" dirty="0">
              <a:solidFill>
                <a:schemeClr val="tx1"/>
              </a:solidFill>
            </a:endParaRPr>
          </a:p>
          <a:p>
            <a:pPr marL="114300" indent="0">
              <a:buNone/>
            </a:pPr>
            <a:endParaRPr lang="en-GB" b="1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GB" dirty="0">
              <a:solidFill>
                <a:schemeClr val="tx1"/>
              </a:solidFill>
            </a:endParaRP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D35341F-C7DD-4676-80A4-9BE272F835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228" y="2571750"/>
            <a:ext cx="4166451" cy="2343629"/>
          </a:xfrm>
          <a:prstGeom prst="rect">
            <a:avLst/>
          </a:prstGeom>
        </p:spPr>
      </p:pic>
      <p:pic>
        <p:nvPicPr>
          <p:cNvPr id="2050" name="Picture 2" descr="Colston Statue">
            <a:extLst>
              <a:ext uri="{FF2B5EF4-FFF2-40B4-BE49-F238E27FC236}">
                <a16:creationId xmlns:a16="http://schemas.microsoft.com/office/drawing/2014/main" xmlns="" id="{4CFD3C65-880F-4F9A-9FE8-7920F0534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060" y="2894479"/>
            <a:ext cx="3592712" cy="202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97972" y="2238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456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73000">
        <p:fade/>
      </p:transition>
    </mc:Choice>
    <mc:Fallback>
      <p:transition spd="med" advClick="0" advTm="7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5099" y="273844"/>
            <a:ext cx="4857750" cy="994172"/>
          </a:xfrm>
          <a:ln w="76200">
            <a:solidFill>
              <a:schemeClr val="bg1"/>
            </a:solidFill>
          </a:ln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What is equality?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4857750" cy="3698081"/>
          </a:xfrm>
          <a:ln w="76200"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Equality is one of our school values. </a:t>
            </a:r>
          </a:p>
          <a:p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It means that everyone should be treated the same regardless of the colour if their skin, what they look like or where they are from.</a:t>
            </a:r>
          </a:p>
          <a:p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 It is important everyone is treated the same by everyone in our community.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35B020C-B564-4B55-8D48-7088D7BFAE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7850" y="871696"/>
            <a:ext cx="2938829" cy="1981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F4769DE-B945-480E-92EF-B8FE646E76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7849" y="2953662"/>
            <a:ext cx="2938829" cy="19812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91879" y="1613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162807"/>
      </p:ext>
    </p:extLst>
  </p:cSld>
  <p:clrMapOvr>
    <a:masterClrMapping/>
  </p:clrMapOvr>
  <p:transition spd="slow" advTm="44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8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9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17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35" y="141260"/>
            <a:ext cx="7886700" cy="994172"/>
          </a:xfrm>
          <a:ln w="76200">
            <a:solidFill>
              <a:schemeClr val="bg1"/>
            </a:solidFill>
          </a:ln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What can we do to help promote equality in our community?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284" y="1777376"/>
            <a:ext cx="8927432" cy="1081904"/>
          </a:xfrm>
          <a:ln w="76200"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You have the next 3-4 minutes to discuss/think/write down any </a:t>
            </a:r>
            <a:r>
              <a:rPr lang="en-GB" dirty="0" smtClean="0">
                <a:solidFill>
                  <a:schemeClr val="bg1"/>
                </a:solidFill>
              </a:rPr>
              <a:t>ways or things </a:t>
            </a:r>
            <a:r>
              <a:rPr lang="en-GB" dirty="0">
                <a:solidFill>
                  <a:schemeClr val="bg1"/>
                </a:solidFill>
              </a:rPr>
              <a:t>that you think you can do to help tackle racism. </a:t>
            </a:r>
            <a:endParaRPr lang="en-GB" dirty="0" smtClean="0">
              <a:solidFill>
                <a:schemeClr val="bg1"/>
              </a:solidFill>
            </a:endParaRPr>
          </a:p>
          <a:p>
            <a:pPr marL="114300" indent="0">
              <a:buNone/>
            </a:pP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0682" y="4143169"/>
            <a:ext cx="4572000" cy="931024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r>
              <a:rPr lang="en-US" b="0" i="0" u="none" strike="noStrike" dirty="0">
                <a:solidFill>
                  <a:schemeClr val="bg1"/>
                </a:solidFill>
                <a:effectLst/>
                <a:latin typeface="liberation-sans-1"/>
              </a:rPr>
              <a:t>“Education is the most powerful weapon which you can use to change the world.” Nelson Mandela former South African President.</a:t>
            </a:r>
            <a:endParaRPr lang="en-GB" dirty="0">
              <a:solidFill>
                <a:schemeClr val="bg1"/>
              </a:solidFill>
            </a:endParaRPr>
          </a:p>
          <a:p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0910" y="3573178"/>
            <a:ext cx="1326482" cy="1326482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15673" y="1886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500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28000">
        <p:circle/>
      </p:transition>
    </mc:Choice>
    <mc:Fallback>
      <p:transition spd="slow" advTm="28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27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7650" y="0"/>
            <a:ext cx="609634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7"/>
          <p:cNvSpPr txBox="1">
            <a:spLocks noGrp="1"/>
          </p:cNvSpPr>
          <p:nvPr>
            <p:ph type="title"/>
          </p:nvPr>
        </p:nvSpPr>
        <p:spPr>
          <a:xfrm>
            <a:off x="185350" y="760400"/>
            <a:ext cx="2683200" cy="134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700" dirty="0"/>
              <a:t>What can YOU read?</a:t>
            </a:r>
            <a:endParaRPr sz="3700" dirty="0"/>
          </a:p>
        </p:txBody>
      </p:sp>
      <p:sp>
        <p:nvSpPr>
          <p:cNvPr id="155" name="Google Shape;155;p27"/>
          <p:cNvSpPr txBox="1">
            <a:spLocks noGrp="1"/>
          </p:cNvSpPr>
          <p:nvPr>
            <p:ph type="body" idx="1"/>
          </p:nvPr>
        </p:nvSpPr>
        <p:spPr>
          <a:xfrm>
            <a:off x="185350" y="1798300"/>
            <a:ext cx="2683200" cy="254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  <a:buNone/>
            </a:pPr>
            <a:endParaRPr lang="en-GB" dirty="0"/>
          </a:p>
          <a:p>
            <a:pPr marL="0" lvl="0" indent="0">
              <a:spcAft>
                <a:spcPts val="1600"/>
              </a:spcAft>
              <a:buNone/>
            </a:pPr>
            <a:r>
              <a:rPr lang="en-GB" dirty="0">
                <a:hlinkClick r:id="rId6"/>
              </a:rPr>
              <a:t>Ask an adult to click this link for an anti-racism children’s book list.</a:t>
            </a:r>
            <a:endParaRPr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5350" y="150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217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35000">
        <p:cut/>
      </p:transition>
    </mc:Choice>
    <mc:Fallback>
      <p:transition advTm="35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574" y="136459"/>
            <a:ext cx="8403845" cy="464579"/>
          </a:xfrm>
        </p:spPr>
        <p:txBody>
          <a:bodyPr/>
          <a:lstStyle/>
          <a:p>
            <a:r>
              <a:rPr lang="en-GB" dirty="0" smtClean="0"/>
              <a:t>Here is a story called ‘Let’s talk about race’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videoplayb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28791" y="1216845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773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50000">
        <p:fade/>
      </p:transition>
    </mc:Choice>
    <mc:Fallback>
      <p:transition spd="med" advTm="45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2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3502" y="265641"/>
            <a:ext cx="8520600" cy="572700"/>
          </a:xfrm>
        </p:spPr>
        <p:txBody>
          <a:bodyPr/>
          <a:lstStyle/>
          <a:p>
            <a:r>
              <a:rPr lang="en-GB" dirty="0" smtClean="0"/>
              <a:t>If you want to read more: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5134" y="1080915"/>
            <a:ext cx="8520600" cy="2873639"/>
          </a:xfrm>
        </p:spPr>
        <p:txBody>
          <a:bodyPr/>
          <a:lstStyle/>
          <a:p>
            <a:pPr marL="114300" indent="0">
              <a:buNone/>
            </a:pPr>
            <a:r>
              <a:rPr lang="en-GB" dirty="0" smtClean="0"/>
              <a:t>Link to Newsround:</a:t>
            </a:r>
          </a:p>
          <a:p>
            <a:pPr marL="114300" indent="0">
              <a:buNone/>
            </a:pPr>
            <a:r>
              <a:rPr lang="en-GB" dirty="0">
                <a:hlinkClick r:id="rId4"/>
              </a:rPr>
              <a:t>https://</a:t>
            </a:r>
            <a:r>
              <a:rPr lang="en-GB" dirty="0" smtClean="0">
                <a:hlinkClick r:id="rId4"/>
              </a:rPr>
              <a:t>www.bbc.co.uk/newsround</a:t>
            </a:r>
            <a:endParaRPr lang="en-GB" dirty="0" smtClean="0"/>
          </a:p>
          <a:p>
            <a:pPr marL="114300" indent="0">
              <a:buNone/>
            </a:pPr>
            <a:endParaRPr lang="en-GB" dirty="0"/>
          </a:p>
          <a:p>
            <a:pPr marL="114300" indent="0">
              <a:buNone/>
            </a:pPr>
            <a:r>
              <a:rPr lang="en-GB" dirty="0" smtClean="0"/>
              <a:t>Scroll down to where it says ‘fighting racism’</a:t>
            </a:r>
          </a:p>
          <a:p>
            <a:pPr marL="114300" indent="0">
              <a:buNone/>
            </a:pPr>
            <a:endParaRPr lang="en-GB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66639" y="265641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6678" y="2911743"/>
            <a:ext cx="5270643" cy="208562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452117" y="4099389"/>
            <a:ext cx="1119883" cy="5445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557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0">
        <p14:reveal/>
      </p:transition>
    </mc:Choice>
    <mc:Fallback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5004</TotalTime>
  <Words>326</Words>
  <Application>Microsoft Office PowerPoint</Application>
  <PresentationFormat>On-screen Show (16:9)</PresentationFormat>
  <Paragraphs>36</Paragraphs>
  <Slides>10</Slides>
  <Notes>3</Notes>
  <HiddenSlides>0</HiddenSlides>
  <MMClips>9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liberation-sans-1</vt:lpstr>
      <vt:lpstr>Simple Dark</vt:lpstr>
      <vt:lpstr>PowerPoint Presentation</vt:lpstr>
      <vt:lpstr>PowerPoint Presentation</vt:lpstr>
      <vt:lpstr>PowerPoint Presentation</vt:lpstr>
      <vt:lpstr>What’s been happening in Bristol?</vt:lpstr>
      <vt:lpstr>What is equality? </vt:lpstr>
      <vt:lpstr>What can we do to help promote equality in our community?</vt:lpstr>
      <vt:lpstr>What can YOU read?</vt:lpstr>
      <vt:lpstr>Here is a story called ‘Let’s talk about race’</vt:lpstr>
      <vt:lpstr>If you want to read more: </vt:lpstr>
      <vt:lpstr>What you can do: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Nadia McDonnell</dc:creator>
  <cp:lastModifiedBy>Philip Sibson</cp:lastModifiedBy>
  <cp:revision>48</cp:revision>
  <dcterms:modified xsi:type="dcterms:W3CDTF">2020-06-20T21:18:12Z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